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4"/>
    <p:restoredTop sz="94674"/>
  </p:normalViewPr>
  <p:slideViewPr>
    <p:cSldViewPr snapToGrid="0">
      <p:cViewPr varScale="1">
        <p:scale>
          <a:sx n="84" d="100"/>
          <a:sy n="84" d="100"/>
        </p:scale>
        <p:origin x="240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E04DF40-720F-B5B3-2BB4-2150A78147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7F5E53B6-690E-0CE2-9F1C-395443F209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62A34B2-C559-474E-ABED-535A27272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0D2E-37FE-5740-AF9E-E6291E459B11}" type="datetimeFigureOut">
              <a:rPr lang="pl-PL" smtClean="0"/>
              <a:t>14.04.2026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574AE20-E101-3D89-7C81-D0E280FBA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8CC7737-E6FC-E3D2-543B-812C2388E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6B88-5200-EA42-BA06-439EBC5211D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9881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9DD13FA-588C-6209-AF46-580E0A7C2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7632490D-0DF3-D803-829E-18D3EEBE15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D8DC9C7-D196-1A65-E85A-A7AE00319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0D2E-37FE-5740-AF9E-E6291E459B11}" type="datetimeFigureOut">
              <a:rPr lang="pl-PL" smtClean="0"/>
              <a:t>14.04.2026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E4E2BD9-985D-0D2F-99B0-AD99D13DA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CDC1818-04A8-2E1D-1DF6-CB99E39DC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6B88-5200-EA42-BA06-439EBC5211D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88052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BB95C604-A5E3-B896-80C9-5FB93FF4D6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6156F969-C6DA-823C-9A37-BD1072B882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139D8ED-95D5-129B-2D02-E4B923184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0D2E-37FE-5740-AF9E-E6291E459B11}" type="datetimeFigureOut">
              <a:rPr lang="pl-PL" smtClean="0"/>
              <a:t>14.04.2026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36EE807-BFE6-41BA-931B-C0C1B0E93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8FEE4A5-DDAC-92E4-10D0-5589371FC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6B88-5200-EA42-BA06-439EBC5211D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62047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44073C7-4907-7D9E-5005-29B9BE659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83C92680-310A-8BBE-C44F-4CAFD40F87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EE953F3-7760-8A36-553F-3BA03DF76C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0D2E-37FE-5740-AF9E-E6291E459B11}" type="datetimeFigureOut">
              <a:rPr lang="pl-PL" smtClean="0"/>
              <a:t>14.04.2026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54401B1-93CB-5B84-9125-9DEBB8156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2795177-BB8C-9D9F-E558-5F1D908E3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6B88-5200-EA42-BA06-439EBC5211D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6394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F417BBE-6503-C89D-BB4A-E7B9EBBA6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25BCDEE-76F6-7972-9E67-BBCBD779D2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FC01FF8-FB64-DE53-8878-BB10888C5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0D2E-37FE-5740-AF9E-E6291E459B11}" type="datetimeFigureOut">
              <a:rPr lang="pl-PL" smtClean="0"/>
              <a:t>14.04.2026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54DCAD0-E21E-6F2B-0AB0-CBF18986A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94B6A0A-38E3-2D01-5B19-20C4C41DE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6B88-5200-EA42-BA06-439EBC5211D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93456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5AE684E-F14C-B056-BFA7-305124033D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B27C266-0146-BE95-DAB0-DD3E6019CB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2B6CC30-E48A-3539-A2DE-40812C5A1C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CE4F570-4D48-686C-8707-608BF7839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0D2E-37FE-5740-AF9E-E6291E459B11}" type="datetimeFigureOut">
              <a:rPr lang="pl-PL" smtClean="0"/>
              <a:t>14.04.2026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0910FA5-8E23-617C-3192-C5B82E7CF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537F645-26E5-F73F-4BA6-B2CA8E2B5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6B88-5200-EA42-BA06-439EBC5211D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5815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EE13568-5427-D033-8A57-08EF86855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96C85DC-7D62-9BC6-F43C-54453E213A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EFA3D176-C15A-1F0B-F23E-F84ACCF5C3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07117FE3-DBEE-70B7-26B8-7E70F4D527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57C2F87A-0AF7-A43F-BBF3-E81AB9726F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CA3998CE-CF85-9173-1471-A965692F0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0D2E-37FE-5740-AF9E-E6291E459B11}" type="datetimeFigureOut">
              <a:rPr lang="pl-PL" smtClean="0"/>
              <a:t>14.04.2026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F2A7833D-88A7-83E8-BE33-4253F9846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A77E1AF0-85C0-1F0A-3FE5-028B4DA850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6B88-5200-EA42-BA06-439EBC5211D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31508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8CF091A-D017-C923-120A-9A00F59B3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5C95C699-4ACF-206C-4F04-1AB887684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0D2E-37FE-5740-AF9E-E6291E459B11}" type="datetimeFigureOut">
              <a:rPr lang="pl-PL" smtClean="0"/>
              <a:t>14.04.2026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9396F85E-480C-24F5-39C8-3373DD2DA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C657ADA-4673-BE42-3B12-8A425F278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6B88-5200-EA42-BA06-439EBC5211D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72301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7494318C-689C-DD9D-AE0A-099CCD884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0D2E-37FE-5740-AF9E-E6291E459B11}" type="datetimeFigureOut">
              <a:rPr lang="pl-PL" smtClean="0"/>
              <a:t>14.04.2026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32280F1F-6A11-672F-5378-398773BD6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F56C2896-2D0F-91C1-8AB5-02FCDCC51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6B88-5200-EA42-BA06-439EBC5211D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44415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80EB342-071A-8041-0953-0ACCFC9B2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43E14DA-5A9C-BD54-2459-6DAD5E5246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D191B84-354F-61CF-97AC-01387985DE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E965BB9-28DF-7160-0215-46EC4D313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0D2E-37FE-5740-AF9E-E6291E459B11}" type="datetimeFigureOut">
              <a:rPr lang="pl-PL" smtClean="0"/>
              <a:t>14.04.2026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ABE4EA9-6871-C1B6-2720-A02CF6F80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935F7E7-0A02-D1F2-4EBC-DCEEBA502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6B88-5200-EA42-BA06-439EBC5211D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5718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907767E-A700-0F1D-6904-CBBB7D393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D1EC6F50-8930-43B9-7E9C-CEF11FB168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7B7F953-F2CF-7AE7-0F6F-F22875C7EB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D558802-FE96-8097-1C25-85EC62D28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D0D2E-37FE-5740-AF9E-E6291E459B11}" type="datetimeFigureOut">
              <a:rPr lang="pl-PL" smtClean="0"/>
              <a:t>14.04.2026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7B5F8D3-47A4-B42C-E32E-B989845FF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5A1C7F39-9572-795C-8858-4EEE9B157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86B88-5200-EA42-BA06-439EBC5211D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079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BA80EA31-17E6-93BD-FC51-8287B266DC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D806BB2-D78D-9C75-2FDC-B7C9DB7BD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166FC58-440E-621C-3623-EF23CEF9D4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6D0D2E-37FE-5740-AF9E-E6291E459B11}" type="datetimeFigureOut">
              <a:rPr lang="pl-PL" smtClean="0"/>
              <a:t>14.04.2026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7C6CE84-2BA7-A550-D6F0-8271F681E7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9978935-3CC9-963C-875E-32A08C1BB2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286B88-5200-EA42-BA06-439EBC5211D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8134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C933AD9F-830D-00C9-5657-7701219A73DE}"/>
              </a:ext>
            </a:extLst>
          </p:cNvPr>
          <p:cNvSpPr txBox="1"/>
          <p:nvPr/>
        </p:nvSpPr>
        <p:spPr>
          <a:xfrm>
            <a:off x="74507" y="5706842"/>
            <a:ext cx="12117493" cy="968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  <a:buNone/>
            </a:pPr>
            <a:r>
              <a:rPr lang="pl-PL" sz="1800" i="1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Rys. 1. Przykładowe roczne koszty ogrzewania budynku jednorodzinnego o powierzchni 150 m</a:t>
            </a:r>
            <a:r>
              <a:rPr lang="pl-PL" sz="1800" i="1" baseline="300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pl-PL" sz="1800" i="1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o niskim standardzie energetycznym (EU 140 kWh/(m</a:t>
            </a:r>
            <a:r>
              <a:rPr lang="pl-PL" sz="1800" i="1" baseline="30000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· </a:t>
            </a:r>
            <a:r>
              <a:rPr lang="pl-PL" sz="1800" i="1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rok)), wraz z kosztem przygotowania ciepłej wody użytkowej dla 4-osobowej rodziny. Dane uwzględniają koszty energii w II kw. 2026 r.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9F221ED2-CF4A-EA82-12A4-E7B1983237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0040"/>
            <a:ext cx="12007144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281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643CC4-2FAE-56D4-786C-00F0CC2C64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7755391C-CD3E-14F9-DA55-DF81A6CDBE05}"/>
              </a:ext>
            </a:extLst>
          </p:cNvPr>
          <p:cNvSpPr txBox="1"/>
          <p:nvPr/>
        </p:nvSpPr>
        <p:spPr>
          <a:xfrm>
            <a:off x="74507" y="5706842"/>
            <a:ext cx="12117493" cy="968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  <a:buNone/>
            </a:pPr>
            <a:r>
              <a:rPr lang="pl-PL" sz="1800" i="1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Rys. 2. Przykładowe roczne koszty ogrzewania budynku jednorodzinnego o powierzchni 150 m², o zapotrzebowaniu na energię użytkową do ogrzewania EU 80 kWh/(m²·rok), wraz z kosztem przygotowania ciepłej wody użytkowej dla 4-osobowej rodziny. Dane uwzględniają koszty energii w II kwartale 2026 r.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102899F-55F6-091B-D199-79C67606FA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320040"/>
            <a:ext cx="12007144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867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D383FE-D2D2-C7F4-969A-7954DC8AD0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83D4175F-8AEB-3D58-F934-A151490A9666}"/>
              </a:ext>
            </a:extLst>
          </p:cNvPr>
          <p:cNvSpPr txBox="1"/>
          <p:nvPr/>
        </p:nvSpPr>
        <p:spPr>
          <a:xfrm>
            <a:off x="74507" y="5706842"/>
            <a:ext cx="12117493" cy="968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  <a:buNone/>
            </a:pPr>
            <a:r>
              <a:rPr lang="pl-PL" sz="1800" i="1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Rys. 3. Przykładowe roczne koszty zaopatrzenia w ciepło budynku jednorodzinnego o powierzchni 150 m², o zapotrzebowaniu na energię użytkową do ogrzewania EU 80 kWh/(m²·rok), z podziałem na koszty przygotowania ciepłej wody użytkowej dla 4-osobowej rodziny oraz koszty ogrzewania pomieszczeń. Dane uwzględniają koszty energii w II kwartale 2026 r.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33716605-CEF0-8FAA-4C89-B050593CBA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48" y="38638"/>
            <a:ext cx="11865248" cy="5386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476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129EF-4F67-C7D4-6262-B4336B89D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7ECBE839-3C27-DD79-4793-27BC4284BA31}"/>
              </a:ext>
            </a:extLst>
          </p:cNvPr>
          <p:cNvSpPr txBox="1"/>
          <p:nvPr/>
        </p:nvSpPr>
        <p:spPr>
          <a:xfrm>
            <a:off x="74507" y="5706842"/>
            <a:ext cx="12117493" cy="968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  <a:buNone/>
            </a:pPr>
            <a:r>
              <a:rPr lang="pl-PL" sz="1800" i="1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Rys. 4. Przykładowe roczne koszty ogrzewania nowego budynku jednorodzinnego o powierzchni 150 m2, zrealizowanego zgodnie z minimum wymogów Warunków Technicznych 2021 (EU = 55 kWh/(m2 · rok)), wraz z kosztem przygotowania ciepłej wody użytkowej dla 4-osobowej rodziny. Dane uwzględniają koszty energii w II kwartale 2026 r.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F614F442-F6F7-5023-DCF1-7DA4B07DCC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04" y="182880"/>
            <a:ext cx="11788707" cy="500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6151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AB42F-E998-316C-CF67-DF373B7B0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F4E04495-325E-E733-44A1-E90A4B8AE107}"/>
              </a:ext>
            </a:extLst>
          </p:cNvPr>
          <p:cNvSpPr txBox="1"/>
          <p:nvPr/>
        </p:nvSpPr>
        <p:spPr>
          <a:xfrm>
            <a:off x="74507" y="5706842"/>
            <a:ext cx="12117493" cy="968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  <a:buNone/>
            </a:pPr>
            <a:r>
              <a:rPr lang="pl-PL" sz="1800" i="1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Rys. 5. Przykładowe roczne koszty ogrzewania nowego budynku jednorodzinnego o powierzchni 150 m2, zrealizowanego w nowym standardzie branżowym EU 30  (EU = 30 kWh/(m2 · rok)), wraz z kosztem przygotowania ciepłej wody użytkowej dla 4-osobowej rodziny. Dane uwzględniają koszty energii w II kwartale 2026 r.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CCEF903-A9B6-3899-F3D1-39DEFA15F0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603" y="182880"/>
            <a:ext cx="11788707" cy="500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032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0E5692-D135-B3C5-E373-3487A6881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0DDE95A6-C559-22AC-7898-713593240D94}"/>
              </a:ext>
            </a:extLst>
          </p:cNvPr>
          <p:cNvSpPr txBox="1"/>
          <p:nvPr/>
        </p:nvSpPr>
        <p:spPr>
          <a:xfrm>
            <a:off x="74507" y="5593358"/>
            <a:ext cx="12117493" cy="1264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600"/>
              </a:spcAft>
              <a:buNone/>
            </a:pPr>
            <a:r>
              <a:rPr lang="pl-PL" sz="1800" i="1" dirty="0">
                <a:solidFill>
                  <a:srgbClr val="1F4E79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Rys. 6. Przykładowe roczne koszty ogrzewania budynku jednorodzinnego o powierzchni 150 m², o zapotrzebowaniu na energię użytkową do ogrzewania EU 80 kWh/(m²·rok): porównanie kosztów przy nominalnym zapotrzebowaniu na energię do ogrzewania oraz po redukcji tego zapotrzebowania o 30%. Analiza oparta jest na obowiązującej metodologii oraz na porównaniu danych klimatycznych z lat 1971–2000 i 2001–2020. W obliczeniach uwzględniono koszty energii w II kwartale 2026 r. </a:t>
            </a:r>
            <a:endParaRPr lang="pl-PL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B8E31EB2-FACC-7900-7D42-CC89E6E64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82880"/>
            <a:ext cx="8823960" cy="5343702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51D61C96-F044-2DDE-3C84-E816EF016F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182880"/>
            <a:ext cx="8823960" cy="534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38064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343</Words>
  <Application>Microsoft Macintosh PowerPoint</Application>
  <PresentationFormat>Panoramiczny</PresentationFormat>
  <Paragraphs>6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1" baseType="lpstr">
      <vt:lpstr>Aptos</vt:lpstr>
      <vt:lpstr>Aptos Display</vt:lpstr>
      <vt:lpstr>Arial</vt:lpstr>
      <vt:lpstr>Calibri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Paweł Lachman</dc:creator>
  <cp:lastModifiedBy>Paweł Lachman</cp:lastModifiedBy>
  <cp:revision>1</cp:revision>
  <dcterms:created xsi:type="dcterms:W3CDTF">2026-04-14T06:27:22Z</dcterms:created>
  <dcterms:modified xsi:type="dcterms:W3CDTF">2026-04-14T06:41:30Z</dcterms:modified>
</cp:coreProperties>
</file>